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Lato-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1d9c67055b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d9c67055b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1d9c67055b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d9c67055b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1d9c67055b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d9c67055b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8d93a7c30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8d93a7c30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8d93a7c30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8d93a7c30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1d9c67055b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d9c67055b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251e213838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51e213838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246ee7dff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46ee7dff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1d9c67055b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d9c67055b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hyperlink" Target="https://www.usability.gov/what-and-why/information-architecture.html" TargetMode="External"/><Relationship Id="rId5"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7.xml"/><Relationship Id="rId5" Type="http://schemas.openxmlformats.org/officeDocument/2006/relationships/slide" Target="/ppt/slides/slide9.xml"/><Relationship Id="rId6" Type="http://schemas.openxmlformats.org/officeDocument/2006/relationships/slide" Target="/ppt/slides/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Component Detail" id="136" name="Google Shape;136;p17"/>
          <p:cNvPicPr preferRelativeResize="0"/>
          <p:nvPr/>
        </p:nvPicPr>
        <p:blipFill rotWithShape="1">
          <a:blip r:embed="rId4">
            <a:alphaModFix/>
          </a:blip>
          <a:srcRect b="20500" l="0" r="0" t="3655"/>
          <a:stretch/>
        </p:blipFill>
        <p:spPr>
          <a:xfrm>
            <a:off x="5181200" y="1645500"/>
            <a:ext cx="3471224" cy="1974601"/>
          </a:xfrm>
          <a:prstGeom prst="rect">
            <a:avLst/>
          </a:prstGeom>
          <a:noFill/>
          <a:ln>
            <a:noFill/>
          </a:ln>
        </p:spPr>
      </p:pic>
      <p:pic>
        <p:nvPicPr>
          <p:cNvPr descr="Portrait-oriented black smaptphone" id="137" name="Google Shape;137;p17"/>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138" name="Google Shape;138;p17"/>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Public Transport</a:t>
            </a:r>
            <a:endParaRPr/>
          </a:p>
          <a:p>
            <a:pPr indent="0" lvl="0" marL="0" rtl="0" algn="l">
              <a:spcBef>
                <a:spcPts val="0"/>
              </a:spcBef>
              <a:spcAft>
                <a:spcPts val="0"/>
              </a:spcAft>
              <a:buNone/>
            </a:pPr>
            <a:r>
              <a:rPr lang="en"/>
              <a:t> Post COVID</a:t>
            </a:r>
            <a:endParaRPr/>
          </a:p>
        </p:txBody>
      </p:sp>
      <p:pic>
        <p:nvPicPr>
          <p:cNvPr descr="Mobile View" id="139" name="Google Shape;139;p17"/>
          <p:cNvPicPr preferRelativeResize="0"/>
          <p:nvPr/>
        </p:nvPicPr>
        <p:blipFill rotWithShape="1">
          <a:blip r:embed="rId6">
            <a:alphaModFix/>
          </a:blip>
          <a:srcRect b="16352" l="-384" r="23473" t="0"/>
          <a:stretch/>
        </p:blipFill>
        <p:spPr>
          <a:xfrm>
            <a:off x="8271300" y="2337575"/>
            <a:ext cx="872700" cy="18375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26"/>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97" name="Google Shape;197;p26"/>
          <p:cNvSpPr txBox="1"/>
          <p:nvPr>
            <p:ph idx="4294967295" type="title"/>
          </p:nvPr>
        </p:nvSpPr>
        <p:spPr>
          <a:xfrm>
            <a:off x="346425" y="4747100"/>
            <a:ext cx="22806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Information architecture</a:t>
            </a:r>
            <a:endParaRPr sz="1400">
              <a:solidFill>
                <a:srgbClr val="FFFFFF"/>
              </a:solidFill>
            </a:endParaRPr>
          </a:p>
        </p:txBody>
      </p:sp>
      <p:grpSp>
        <p:nvGrpSpPr>
          <p:cNvPr id="198" name="Google Shape;198;p26"/>
          <p:cNvGrpSpPr/>
          <p:nvPr/>
        </p:nvGrpSpPr>
        <p:grpSpPr>
          <a:xfrm>
            <a:off x="4117368" y="4819350"/>
            <a:ext cx="5102882" cy="274500"/>
            <a:chOff x="3722577" y="4819350"/>
            <a:chExt cx="5102882" cy="274500"/>
          </a:xfrm>
        </p:grpSpPr>
        <p:sp>
          <p:nvSpPr>
            <p:cNvPr id="199" name="Google Shape;199;p26"/>
            <p:cNvSpPr/>
            <p:nvPr/>
          </p:nvSpPr>
          <p:spPr>
            <a:xfrm>
              <a:off x="3722577" y="4844551"/>
              <a:ext cx="205500" cy="205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ic_lightbulb_green.png" id="200" name="Google Shape;200;p26"/>
            <p:cNvPicPr preferRelativeResize="0"/>
            <p:nvPr/>
          </p:nvPicPr>
          <p:blipFill rotWithShape="1">
            <a:blip r:embed="rId3">
              <a:alphaModFix/>
            </a:blip>
            <a:srcRect b="0" l="0" r="0" t="0"/>
            <a:stretch/>
          </p:blipFill>
          <p:spPr>
            <a:xfrm>
              <a:off x="3761069" y="4882185"/>
              <a:ext cx="128438" cy="128438"/>
            </a:xfrm>
            <a:prstGeom prst="rect">
              <a:avLst/>
            </a:prstGeom>
            <a:noFill/>
            <a:ln>
              <a:noFill/>
            </a:ln>
          </p:spPr>
        </p:pic>
        <p:sp>
          <p:nvSpPr>
            <p:cNvPr id="201" name="Google Shape;201;p26"/>
            <p:cNvSpPr txBox="1"/>
            <p:nvPr/>
          </p:nvSpPr>
          <p:spPr>
            <a:xfrm>
              <a:off x="3927958" y="4819350"/>
              <a:ext cx="4897500" cy="27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rgbClr val="FFFFFF"/>
                  </a:solidFill>
                  <a:latin typeface="Lato"/>
                  <a:ea typeface="Lato"/>
                  <a:cs typeface="Lato"/>
                  <a:sym typeface="Lato"/>
                </a:rPr>
                <a:t>Balsamiq Tip   |   </a:t>
              </a:r>
              <a:r>
                <a:rPr lang="en" sz="800">
                  <a:solidFill>
                    <a:srgbClr val="FFFFFF"/>
                  </a:solidFill>
                  <a:latin typeface="Lato"/>
                  <a:ea typeface="Lato"/>
                  <a:cs typeface="Lato"/>
                  <a:sym typeface="Lato"/>
                </a:rPr>
                <a:t>Information architecture is the flow of content across the site or application (</a:t>
              </a:r>
              <a:r>
                <a:rPr lang="en" sz="800" u="sng">
                  <a:solidFill>
                    <a:schemeClr val="accent4"/>
                  </a:solidFill>
                  <a:latin typeface="Lato"/>
                  <a:ea typeface="Lato"/>
                  <a:cs typeface="Lato"/>
                  <a:sym typeface="Lato"/>
                  <a:hlinkClick r:id="rId4"/>
                </a:rPr>
                <a:t>more info</a:t>
              </a:r>
              <a:r>
                <a:rPr lang="en" sz="800">
                  <a:solidFill>
                    <a:srgbClr val="FFFFFF"/>
                  </a:solidFill>
                  <a:latin typeface="Lato"/>
                  <a:ea typeface="Lato"/>
                  <a:cs typeface="Lato"/>
                  <a:sym typeface="Lato"/>
                </a:rPr>
                <a:t>).</a:t>
              </a:r>
              <a:endParaRPr>
                <a:solidFill>
                  <a:srgbClr val="FFFFFF"/>
                </a:solidFill>
                <a:latin typeface="Lato"/>
                <a:ea typeface="Lato"/>
                <a:cs typeface="Lato"/>
                <a:sym typeface="Lato"/>
              </a:endParaRPr>
            </a:p>
          </p:txBody>
        </p:sp>
      </p:grpSp>
      <p:pic>
        <p:nvPicPr>
          <p:cNvPr id="202" name="Google Shape;202;p26"/>
          <p:cNvPicPr preferRelativeResize="0"/>
          <p:nvPr/>
        </p:nvPicPr>
        <p:blipFill>
          <a:blip r:embed="rId5">
            <a:alphaModFix/>
          </a:blip>
          <a:stretch>
            <a:fillRect/>
          </a:stretch>
        </p:blipFill>
        <p:spPr>
          <a:xfrm>
            <a:off x="619924" y="499900"/>
            <a:ext cx="7449926" cy="4143700"/>
          </a:xfrm>
          <a:prstGeom prst="rect">
            <a:avLst/>
          </a:prstGeom>
          <a:noFill/>
          <a:ln>
            <a:noFill/>
          </a:ln>
        </p:spPr>
      </p:pic>
      <p:sp>
        <p:nvSpPr>
          <p:cNvPr id="203" name="Google Shape;203;p26"/>
          <p:cNvSpPr txBox="1"/>
          <p:nvPr/>
        </p:nvSpPr>
        <p:spPr>
          <a:xfrm>
            <a:off x="1900400" y="123950"/>
            <a:ext cx="5673600" cy="39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Lato"/>
                <a:ea typeface="Lato"/>
                <a:cs typeface="Lato"/>
                <a:sym typeface="Lato"/>
              </a:rPr>
              <a:t>Live Risk Factors along the GPS route of the BUS</a:t>
            </a:r>
            <a:endParaRPr b="1">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07" name="Shape 207"/>
        <p:cNvGrpSpPr/>
        <p:nvPr/>
      </p:nvGrpSpPr>
      <p:grpSpPr>
        <a:xfrm>
          <a:off x="0" y="0"/>
          <a:ext cx="0" cy="0"/>
          <a:chOff x="0" y="0"/>
          <a:chExt cx="0" cy="0"/>
        </a:xfrm>
      </p:grpSpPr>
      <p:grpSp>
        <p:nvGrpSpPr>
          <p:cNvPr id="208" name="Google Shape;208;p27"/>
          <p:cNvGrpSpPr/>
          <p:nvPr/>
        </p:nvGrpSpPr>
        <p:grpSpPr>
          <a:xfrm>
            <a:off x="5690200" y="933250"/>
            <a:ext cx="3132300" cy="525000"/>
            <a:chOff x="5330350" y="2313675"/>
            <a:chExt cx="3132300" cy="525000"/>
          </a:xfrm>
        </p:grpSpPr>
        <p:sp>
          <p:nvSpPr>
            <p:cNvPr id="209" name="Google Shape;209;p27"/>
            <p:cNvSpPr/>
            <p:nvPr/>
          </p:nvSpPr>
          <p:spPr>
            <a:xfrm>
              <a:off x="6175750" y="2313675"/>
              <a:ext cx="2286900" cy="525000"/>
            </a:xfrm>
            <a:prstGeom prst="roundRect">
              <a:avLst>
                <a:gd fmla="val 10171" name="adj"/>
              </a:avLst>
            </a:prstGeom>
            <a:solidFill>
              <a:srgbClr val="1A9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txBox="1"/>
            <p:nvPr/>
          </p:nvSpPr>
          <p:spPr>
            <a:xfrm>
              <a:off x="6278925" y="2387571"/>
              <a:ext cx="2097000" cy="39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200">
                  <a:solidFill>
                    <a:srgbClr val="FFFFFF"/>
                  </a:solidFill>
                  <a:latin typeface="Lato"/>
                  <a:ea typeface="Lato"/>
                  <a:cs typeface="Lato"/>
                  <a:sym typeface="Lato"/>
                </a:rPr>
                <a:t>Type of report</a:t>
              </a:r>
              <a:endParaRPr sz="1200">
                <a:solidFill>
                  <a:srgbClr val="FFFFFF"/>
                </a:solidFill>
                <a:latin typeface="Lato"/>
                <a:ea typeface="Lato"/>
                <a:cs typeface="Lato"/>
                <a:sym typeface="Lato"/>
              </a:endParaRPr>
            </a:p>
          </p:txBody>
        </p:sp>
        <p:cxnSp>
          <p:nvCxnSpPr>
            <p:cNvPr id="211" name="Google Shape;211;p27"/>
            <p:cNvCxnSpPr/>
            <p:nvPr/>
          </p:nvCxnSpPr>
          <p:spPr>
            <a:xfrm>
              <a:off x="5330350" y="2578675"/>
              <a:ext cx="845400" cy="0"/>
            </a:xfrm>
            <a:prstGeom prst="straightConnector1">
              <a:avLst/>
            </a:prstGeom>
            <a:noFill/>
            <a:ln cap="flat" cmpd="sng" w="28575">
              <a:solidFill>
                <a:srgbClr val="1A9988"/>
              </a:solidFill>
              <a:prstDash val="solid"/>
              <a:round/>
              <a:headEnd len="med" w="med" type="oval"/>
              <a:tailEnd len="med" w="med" type="none"/>
            </a:ln>
          </p:spPr>
        </p:cxnSp>
      </p:grpSp>
      <p:sp>
        <p:nvSpPr>
          <p:cNvPr id="212" name="Google Shape;212;p27"/>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13" name="Google Shape;213;p27"/>
          <p:cNvSpPr txBox="1"/>
          <p:nvPr>
            <p:ph idx="4294967295" type="title"/>
          </p:nvPr>
        </p:nvSpPr>
        <p:spPr>
          <a:xfrm>
            <a:off x="346425" y="4747100"/>
            <a:ext cx="22806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Report Button</a:t>
            </a:r>
            <a:endParaRPr sz="1400">
              <a:solidFill>
                <a:srgbClr val="FFFFFF"/>
              </a:solidFill>
            </a:endParaRPr>
          </a:p>
        </p:txBody>
      </p:sp>
      <p:grpSp>
        <p:nvGrpSpPr>
          <p:cNvPr id="214" name="Google Shape;214;p27"/>
          <p:cNvGrpSpPr/>
          <p:nvPr/>
        </p:nvGrpSpPr>
        <p:grpSpPr>
          <a:xfrm>
            <a:off x="5601002" y="4819350"/>
            <a:ext cx="3695398" cy="274500"/>
            <a:chOff x="3722577" y="4819350"/>
            <a:chExt cx="3695398" cy="274500"/>
          </a:xfrm>
        </p:grpSpPr>
        <p:sp>
          <p:nvSpPr>
            <p:cNvPr id="215" name="Google Shape;215;p27"/>
            <p:cNvSpPr/>
            <p:nvPr/>
          </p:nvSpPr>
          <p:spPr>
            <a:xfrm>
              <a:off x="3722577" y="4844551"/>
              <a:ext cx="205500" cy="205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ic_lightbulb_green.png" id="216" name="Google Shape;216;p27"/>
            <p:cNvPicPr preferRelativeResize="0"/>
            <p:nvPr/>
          </p:nvPicPr>
          <p:blipFill rotWithShape="1">
            <a:blip r:embed="rId3">
              <a:alphaModFix/>
            </a:blip>
            <a:srcRect b="0" l="0" r="0" t="0"/>
            <a:stretch/>
          </p:blipFill>
          <p:spPr>
            <a:xfrm>
              <a:off x="3761069" y="4882185"/>
              <a:ext cx="128438" cy="128438"/>
            </a:xfrm>
            <a:prstGeom prst="rect">
              <a:avLst/>
            </a:prstGeom>
            <a:noFill/>
            <a:ln>
              <a:noFill/>
            </a:ln>
          </p:spPr>
        </p:pic>
        <p:sp>
          <p:nvSpPr>
            <p:cNvPr id="217" name="Google Shape;217;p27"/>
            <p:cNvSpPr txBox="1"/>
            <p:nvPr/>
          </p:nvSpPr>
          <p:spPr>
            <a:xfrm>
              <a:off x="3928075" y="4819350"/>
              <a:ext cx="3489900" cy="27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Lato"/>
                <a:ea typeface="Lato"/>
                <a:cs typeface="Lato"/>
                <a:sym typeface="Lato"/>
              </a:endParaRPr>
            </a:p>
          </p:txBody>
        </p:sp>
      </p:grpSp>
      <p:pic>
        <p:nvPicPr>
          <p:cNvPr id="218" name="Google Shape;218;p27"/>
          <p:cNvPicPr preferRelativeResize="0"/>
          <p:nvPr/>
        </p:nvPicPr>
        <p:blipFill>
          <a:blip r:embed="rId4">
            <a:alphaModFix/>
          </a:blip>
          <a:stretch>
            <a:fillRect/>
          </a:stretch>
        </p:blipFill>
        <p:spPr>
          <a:xfrm>
            <a:off x="1054750" y="138625"/>
            <a:ext cx="4635442" cy="44422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22" name="Shape 222"/>
        <p:cNvGrpSpPr/>
        <p:nvPr/>
      </p:nvGrpSpPr>
      <p:grpSpPr>
        <a:xfrm>
          <a:off x="0" y="0"/>
          <a:ext cx="0" cy="0"/>
          <a:chOff x="0" y="0"/>
          <a:chExt cx="0" cy="0"/>
        </a:xfrm>
      </p:grpSpPr>
      <p:grpSp>
        <p:nvGrpSpPr>
          <p:cNvPr id="223" name="Google Shape;223;p28"/>
          <p:cNvGrpSpPr/>
          <p:nvPr/>
        </p:nvGrpSpPr>
        <p:grpSpPr>
          <a:xfrm>
            <a:off x="5156800" y="2381050"/>
            <a:ext cx="3132325" cy="566100"/>
            <a:chOff x="5330350" y="2313675"/>
            <a:chExt cx="3132325" cy="566100"/>
          </a:xfrm>
        </p:grpSpPr>
        <p:sp>
          <p:nvSpPr>
            <p:cNvPr id="224" name="Google Shape;224;p28"/>
            <p:cNvSpPr/>
            <p:nvPr/>
          </p:nvSpPr>
          <p:spPr>
            <a:xfrm>
              <a:off x="6175750" y="2313675"/>
              <a:ext cx="2286900" cy="566100"/>
            </a:xfrm>
            <a:prstGeom prst="roundRect">
              <a:avLst>
                <a:gd fmla="val 10171" name="adj"/>
              </a:avLst>
            </a:prstGeom>
            <a:solidFill>
              <a:srgbClr val="1A9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txBox="1"/>
            <p:nvPr/>
          </p:nvSpPr>
          <p:spPr>
            <a:xfrm>
              <a:off x="6225275" y="2313675"/>
              <a:ext cx="2237400" cy="56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FFFFFF"/>
                  </a:solidFill>
                  <a:latin typeface="Lato"/>
                  <a:ea typeface="Lato"/>
                  <a:cs typeface="Lato"/>
                  <a:sym typeface="Lato"/>
                </a:rPr>
                <a:t>A live GPS map along with risk factor at each stop</a:t>
              </a:r>
              <a:endParaRPr sz="1100">
                <a:solidFill>
                  <a:srgbClr val="FFFFFF"/>
                </a:solidFill>
                <a:latin typeface="Lato"/>
                <a:ea typeface="Lato"/>
                <a:cs typeface="Lato"/>
                <a:sym typeface="Lato"/>
              </a:endParaRPr>
            </a:p>
          </p:txBody>
        </p:sp>
        <p:cxnSp>
          <p:nvCxnSpPr>
            <p:cNvPr id="226" name="Google Shape;226;p28"/>
            <p:cNvCxnSpPr/>
            <p:nvPr/>
          </p:nvCxnSpPr>
          <p:spPr>
            <a:xfrm>
              <a:off x="5330350" y="2606478"/>
              <a:ext cx="845400" cy="0"/>
            </a:xfrm>
            <a:prstGeom prst="straightConnector1">
              <a:avLst/>
            </a:prstGeom>
            <a:noFill/>
            <a:ln cap="flat" cmpd="sng" w="28575">
              <a:solidFill>
                <a:srgbClr val="1A9988"/>
              </a:solidFill>
              <a:prstDash val="solid"/>
              <a:round/>
              <a:headEnd len="med" w="med" type="oval"/>
              <a:tailEnd len="med" w="med" type="none"/>
            </a:ln>
          </p:spPr>
        </p:cxnSp>
      </p:grpSp>
      <p:sp>
        <p:nvSpPr>
          <p:cNvPr id="227" name="Google Shape;227;p28"/>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28" name="Google Shape;228;p28"/>
          <p:cNvSpPr txBox="1"/>
          <p:nvPr>
            <p:ph idx="4294967295" type="title"/>
          </p:nvPr>
        </p:nvSpPr>
        <p:spPr>
          <a:xfrm>
            <a:off x="346425" y="4747100"/>
            <a:ext cx="34095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chemeClr val="lt1"/>
                </a:solidFill>
              </a:rPr>
              <a:t>Map</a:t>
            </a:r>
            <a:endParaRPr sz="1400">
              <a:solidFill>
                <a:srgbClr val="FFFFFF"/>
              </a:solidFill>
            </a:endParaRPr>
          </a:p>
        </p:txBody>
      </p:sp>
      <p:pic>
        <p:nvPicPr>
          <p:cNvPr id="229" name="Google Shape;229;p28"/>
          <p:cNvPicPr preferRelativeResize="0"/>
          <p:nvPr/>
        </p:nvPicPr>
        <p:blipFill>
          <a:blip r:embed="rId3">
            <a:alphaModFix/>
          </a:blip>
          <a:stretch>
            <a:fillRect/>
          </a:stretch>
        </p:blipFill>
        <p:spPr>
          <a:xfrm>
            <a:off x="482925" y="2068725"/>
            <a:ext cx="4852004" cy="256785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33" name="Shape 233"/>
        <p:cNvGrpSpPr/>
        <p:nvPr/>
      </p:nvGrpSpPr>
      <p:grpSpPr>
        <a:xfrm>
          <a:off x="0" y="0"/>
          <a:ext cx="0" cy="0"/>
          <a:chOff x="0" y="0"/>
          <a:chExt cx="0" cy="0"/>
        </a:xfrm>
      </p:grpSpPr>
      <p:grpSp>
        <p:nvGrpSpPr>
          <p:cNvPr id="234" name="Google Shape;234;p29"/>
          <p:cNvGrpSpPr/>
          <p:nvPr/>
        </p:nvGrpSpPr>
        <p:grpSpPr>
          <a:xfrm>
            <a:off x="5156800" y="2381050"/>
            <a:ext cx="3132325" cy="566100"/>
            <a:chOff x="5330350" y="2313675"/>
            <a:chExt cx="3132325" cy="566100"/>
          </a:xfrm>
        </p:grpSpPr>
        <p:sp>
          <p:nvSpPr>
            <p:cNvPr id="235" name="Google Shape;235;p29"/>
            <p:cNvSpPr/>
            <p:nvPr/>
          </p:nvSpPr>
          <p:spPr>
            <a:xfrm>
              <a:off x="6175750" y="2313675"/>
              <a:ext cx="2286900" cy="566100"/>
            </a:xfrm>
            <a:prstGeom prst="roundRect">
              <a:avLst>
                <a:gd fmla="val 10171" name="adj"/>
              </a:avLst>
            </a:prstGeom>
            <a:solidFill>
              <a:srgbClr val="1A9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9"/>
            <p:cNvSpPr txBox="1"/>
            <p:nvPr/>
          </p:nvSpPr>
          <p:spPr>
            <a:xfrm>
              <a:off x="6225275" y="2313675"/>
              <a:ext cx="2237400" cy="56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FFFFFF"/>
                  </a:solidFill>
                  <a:latin typeface="Lato"/>
                  <a:ea typeface="Lato"/>
                  <a:cs typeface="Lato"/>
                  <a:sym typeface="Lato"/>
                </a:rPr>
                <a:t>Ethereum smart contract</a:t>
              </a:r>
              <a:endParaRPr sz="1100">
                <a:solidFill>
                  <a:srgbClr val="FFFFFF"/>
                </a:solidFill>
                <a:latin typeface="Lato"/>
                <a:ea typeface="Lato"/>
                <a:cs typeface="Lato"/>
                <a:sym typeface="Lato"/>
              </a:endParaRPr>
            </a:p>
          </p:txBody>
        </p:sp>
        <p:cxnSp>
          <p:nvCxnSpPr>
            <p:cNvPr id="237" name="Google Shape;237;p29"/>
            <p:cNvCxnSpPr/>
            <p:nvPr/>
          </p:nvCxnSpPr>
          <p:spPr>
            <a:xfrm>
              <a:off x="5330350" y="2606478"/>
              <a:ext cx="845400" cy="0"/>
            </a:xfrm>
            <a:prstGeom prst="straightConnector1">
              <a:avLst/>
            </a:prstGeom>
            <a:noFill/>
            <a:ln cap="flat" cmpd="sng" w="28575">
              <a:solidFill>
                <a:srgbClr val="1A9988"/>
              </a:solidFill>
              <a:prstDash val="solid"/>
              <a:round/>
              <a:headEnd len="med" w="med" type="oval"/>
              <a:tailEnd len="med" w="med" type="none"/>
            </a:ln>
          </p:spPr>
        </p:cxnSp>
      </p:grpSp>
      <p:sp>
        <p:nvSpPr>
          <p:cNvPr id="238" name="Google Shape;238;p29"/>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39" name="Google Shape;239;p29"/>
          <p:cNvSpPr txBox="1"/>
          <p:nvPr>
            <p:ph idx="4294967295" type="title"/>
          </p:nvPr>
        </p:nvSpPr>
        <p:spPr>
          <a:xfrm>
            <a:off x="346425" y="4747100"/>
            <a:ext cx="34095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chemeClr val="lt1"/>
                </a:solidFill>
              </a:rPr>
              <a:t>Map</a:t>
            </a:r>
            <a:endParaRPr sz="1400">
              <a:solidFill>
                <a:srgbClr val="FFFFFF"/>
              </a:solidFill>
            </a:endParaRPr>
          </a:p>
        </p:txBody>
      </p:sp>
      <p:pic>
        <p:nvPicPr>
          <p:cNvPr id="240" name="Google Shape;240;p29"/>
          <p:cNvPicPr preferRelativeResize="0"/>
          <p:nvPr/>
        </p:nvPicPr>
        <p:blipFill>
          <a:blip r:embed="rId3">
            <a:alphaModFix/>
          </a:blip>
          <a:stretch>
            <a:fillRect/>
          </a:stretch>
        </p:blipFill>
        <p:spPr>
          <a:xfrm>
            <a:off x="346424" y="-2200"/>
            <a:ext cx="3871451" cy="51434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44" name="Shape 244"/>
        <p:cNvGrpSpPr/>
        <p:nvPr/>
      </p:nvGrpSpPr>
      <p:grpSpPr>
        <a:xfrm>
          <a:off x="0" y="0"/>
          <a:ext cx="0" cy="0"/>
          <a:chOff x="0" y="0"/>
          <a:chExt cx="0" cy="0"/>
        </a:xfrm>
      </p:grpSpPr>
      <p:grpSp>
        <p:nvGrpSpPr>
          <p:cNvPr id="245" name="Google Shape;245;p30"/>
          <p:cNvGrpSpPr/>
          <p:nvPr/>
        </p:nvGrpSpPr>
        <p:grpSpPr>
          <a:xfrm>
            <a:off x="5156800" y="2383200"/>
            <a:ext cx="3132325" cy="855000"/>
            <a:chOff x="5330350" y="2313668"/>
            <a:chExt cx="3132325" cy="855000"/>
          </a:xfrm>
        </p:grpSpPr>
        <p:sp>
          <p:nvSpPr>
            <p:cNvPr id="246" name="Google Shape;246;p30"/>
            <p:cNvSpPr/>
            <p:nvPr/>
          </p:nvSpPr>
          <p:spPr>
            <a:xfrm>
              <a:off x="6175750" y="2313675"/>
              <a:ext cx="2286900" cy="566100"/>
            </a:xfrm>
            <a:prstGeom prst="roundRect">
              <a:avLst>
                <a:gd fmla="val 10171" name="adj"/>
              </a:avLst>
            </a:prstGeom>
            <a:solidFill>
              <a:srgbClr val="1A9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txBox="1"/>
            <p:nvPr/>
          </p:nvSpPr>
          <p:spPr>
            <a:xfrm>
              <a:off x="6175775" y="2313668"/>
              <a:ext cx="2286900" cy="855000"/>
            </a:xfrm>
            <a:prstGeom prst="rect">
              <a:avLst/>
            </a:prstGeom>
            <a:solidFill>
              <a:srgbClr val="38761D"/>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FFFFFF"/>
                  </a:solidFill>
                  <a:latin typeface="Lato"/>
                  <a:ea typeface="Lato"/>
                  <a:cs typeface="Lato"/>
                  <a:sym typeface="Lato"/>
                </a:rPr>
                <a:t>Some interesting news chosen by our algorithm according to your location and nature(reporting frequency etc</a:t>
              </a:r>
              <a:endParaRPr sz="1100">
                <a:solidFill>
                  <a:srgbClr val="FFFFFF"/>
                </a:solidFill>
                <a:latin typeface="Lato"/>
                <a:ea typeface="Lato"/>
                <a:cs typeface="Lato"/>
                <a:sym typeface="Lato"/>
              </a:endParaRPr>
            </a:p>
          </p:txBody>
        </p:sp>
        <p:cxnSp>
          <p:nvCxnSpPr>
            <p:cNvPr id="248" name="Google Shape;248;p30"/>
            <p:cNvCxnSpPr/>
            <p:nvPr/>
          </p:nvCxnSpPr>
          <p:spPr>
            <a:xfrm>
              <a:off x="5330350" y="2606478"/>
              <a:ext cx="845400" cy="0"/>
            </a:xfrm>
            <a:prstGeom prst="straightConnector1">
              <a:avLst/>
            </a:prstGeom>
            <a:noFill/>
            <a:ln cap="flat" cmpd="sng" w="28575">
              <a:solidFill>
                <a:srgbClr val="1A9988"/>
              </a:solidFill>
              <a:prstDash val="solid"/>
              <a:round/>
              <a:headEnd len="med" w="med" type="oval"/>
              <a:tailEnd len="med" w="med" type="none"/>
            </a:ln>
          </p:spPr>
        </p:cxnSp>
      </p:grpSp>
      <p:sp>
        <p:nvSpPr>
          <p:cNvPr id="249" name="Google Shape;249;p30"/>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50" name="Google Shape;250;p30"/>
          <p:cNvSpPr txBox="1"/>
          <p:nvPr>
            <p:ph idx="4294967295" type="title"/>
          </p:nvPr>
        </p:nvSpPr>
        <p:spPr>
          <a:xfrm>
            <a:off x="346425" y="4747100"/>
            <a:ext cx="34095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chemeClr val="lt1"/>
                </a:solidFill>
              </a:rPr>
              <a:t>Map</a:t>
            </a:r>
            <a:endParaRPr sz="1400">
              <a:solidFill>
                <a:srgbClr val="FFFFFF"/>
              </a:solidFill>
            </a:endParaRPr>
          </a:p>
        </p:txBody>
      </p:sp>
      <p:pic>
        <p:nvPicPr>
          <p:cNvPr id="251" name="Google Shape;251;p30"/>
          <p:cNvPicPr preferRelativeResize="0"/>
          <p:nvPr/>
        </p:nvPicPr>
        <p:blipFill>
          <a:blip r:embed="rId3">
            <a:alphaModFix/>
          </a:blip>
          <a:stretch>
            <a:fillRect/>
          </a:stretch>
        </p:blipFill>
        <p:spPr>
          <a:xfrm>
            <a:off x="179925" y="0"/>
            <a:ext cx="4852000" cy="2776278"/>
          </a:xfrm>
          <a:prstGeom prst="rect">
            <a:avLst/>
          </a:prstGeom>
          <a:noFill/>
          <a:ln>
            <a:noFill/>
          </a:ln>
        </p:spPr>
      </p:pic>
      <p:pic>
        <p:nvPicPr>
          <p:cNvPr id="252" name="Google Shape;252;p30"/>
          <p:cNvPicPr preferRelativeResize="0"/>
          <p:nvPr/>
        </p:nvPicPr>
        <p:blipFill>
          <a:blip r:embed="rId4">
            <a:alphaModFix/>
          </a:blip>
          <a:stretch>
            <a:fillRect/>
          </a:stretch>
        </p:blipFill>
        <p:spPr>
          <a:xfrm>
            <a:off x="325429" y="2865275"/>
            <a:ext cx="4706500" cy="20088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3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Scope</a:t>
            </a:r>
            <a:endParaRPr sz="3000"/>
          </a:p>
        </p:txBody>
      </p:sp>
      <p:sp>
        <p:nvSpPr>
          <p:cNvPr id="263" name="Google Shape;263;p3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Integrate Computer Vision to help train our ML model with the manual user reports</a:t>
            </a:r>
            <a:endParaRPr/>
          </a:p>
          <a:p>
            <a:pPr indent="-311150" lvl="0" marL="457200" rtl="0" algn="l">
              <a:spcBef>
                <a:spcPts val="1000"/>
              </a:spcBef>
              <a:spcAft>
                <a:spcPts val="0"/>
              </a:spcAft>
              <a:buSzPts val="1300"/>
              <a:buChar char="➔"/>
            </a:pPr>
            <a:r>
              <a:rPr lang="en"/>
              <a:t>Live GPS updates with a better risk factor calculation</a:t>
            </a:r>
            <a:endParaRPr/>
          </a:p>
          <a:p>
            <a:pPr indent="-311150" lvl="0" marL="457200" rtl="0" algn="l">
              <a:spcBef>
                <a:spcPts val="1000"/>
              </a:spcBef>
              <a:spcAft>
                <a:spcPts val="0"/>
              </a:spcAft>
              <a:buSzPts val="1300"/>
              <a:buChar char="➔"/>
            </a:pPr>
            <a:r>
              <a:rPr lang="en"/>
              <a:t>Complete integration of data on blockchain -&gt; currently we stored the has of reports on the ethereum ropsten test network successfully with IPFS</a:t>
            </a:r>
            <a:endParaRPr/>
          </a:p>
          <a:p>
            <a:pPr indent="-311150" lvl="0" marL="457200" rtl="0" algn="l">
              <a:spcBef>
                <a:spcPts val="1000"/>
              </a:spcBef>
              <a:spcAft>
                <a:spcPts val="1000"/>
              </a:spcAft>
              <a:buSzPts val="1300"/>
              <a:buChar char="➔"/>
            </a:pPr>
            <a:r>
              <a:rPr lang="en"/>
              <a:t>Adding a chatbot to have extra data which can be used with a lower weight for our ML model</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cxnSp>
        <p:nvCxnSpPr>
          <p:cNvPr id="268" name="Google Shape;268;p33"/>
          <p:cNvCxnSpPr/>
          <p:nvPr/>
        </p:nvCxnSpPr>
        <p:spPr>
          <a:xfrm>
            <a:off x="4067669" y="3263604"/>
            <a:ext cx="4650900" cy="0"/>
          </a:xfrm>
          <a:prstGeom prst="straightConnector1">
            <a:avLst/>
          </a:prstGeom>
          <a:noFill/>
          <a:ln cap="flat" cmpd="sng" w="38100">
            <a:solidFill>
              <a:srgbClr val="666666"/>
            </a:solidFill>
            <a:prstDash val="solid"/>
            <a:round/>
            <a:headEnd len="med" w="med" type="none"/>
            <a:tailEnd len="med" w="med" type="none"/>
          </a:ln>
        </p:spPr>
      </p:cxnSp>
      <p:cxnSp>
        <p:nvCxnSpPr>
          <p:cNvPr id="269" name="Google Shape;269;p33"/>
          <p:cNvCxnSpPr/>
          <p:nvPr/>
        </p:nvCxnSpPr>
        <p:spPr>
          <a:xfrm>
            <a:off x="662650" y="3263604"/>
            <a:ext cx="3218400" cy="0"/>
          </a:xfrm>
          <a:prstGeom prst="straightConnector1">
            <a:avLst/>
          </a:prstGeom>
          <a:noFill/>
          <a:ln cap="flat" cmpd="sng" w="38100">
            <a:solidFill>
              <a:srgbClr val="B7B7B7"/>
            </a:solidFill>
            <a:prstDash val="solid"/>
            <a:round/>
            <a:headEnd len="med" w="med" type="none"/>
            <a:tailEnd len="med" w="med" type="none"/>
          </a:ln>
        </p:spPr>
      </p:cxnSp>
      <p:sp>
        <p:nvSpPr>
          <p:cNvPr id="270" name="Google Shape;270;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Timeline</a:t>
            </a:r>
            <a:endParaRPr sz="3000"/>
          </a:p>
        </p:txBody>
      </p:sp>
      <p:grpSp>
        <p:nvGrpSpPr>
          <p:cNvPr id="271" name="Google Shape;271;p33"/>
          <p:cNvGrpSpPr/>
          <p:nvPr/>
        </p:nvGrpSpPr>
        <p:grpSpPr>
          <a:xfrm>
            <a:off x="5293201" y="2678680"/>
            <a:ext cx="1040700" cy="1039104"/>
            <a:chOff x="5293201" y="2678680"/>
            <a:chExt cx="1040700" cy="1039104"/>
          </a:xfrm>
        </p:grpSpPr>
        <p:sp>
          <p:nvSpPr>
            <p:cNvPr id="272" name="Google Shape;272;p33"/>
            <p:cNvSpPr txBox="1"/>
            <p:nvPr/>
          </p:nvSpPr>
          <p:spPr>
            <a:xfrm>
              <a:off x="5297801" y="2856485"/>
              <a:ext cx="1029000" cy="861300"/>
            </a:xfrm>
            <a:prstGeom prst="rect">
              <a:avLst/>
            </a:prstGeom>
            <a:solidFill>
              <a:srgbClr val="F3F3F3"/>
            </a:solid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1"/>
                  </a:solidFill>
                  <a:latin typeface="Lato"/>
                  <a:ea typeface="Lato"/>
                  <a:cs typeface="Lato"/>
                  <a:sym typeface="Lato"/>
                </a:rPr>
                <a:t>Prototype</a:t>
              </a:r>
              <a:endParaRPr sz="900">
                <a:solidFill>
                  <a:schemeClr val="accent1"/>
                </a:solidFill>
                <a:latin typeface="Lato"/>
                <a:ea typeface="Lato"/>
                <a:cs typeface="Lato"/>
                <a:sym typeface="Lato"/>
              </a:endParaRPr>
            </a:p>
          </p:txBody>
        </p:sp>
        <p:sp>
          <p:nvSpPr>
            <p:cNvPr id="273" name="Google Shape;273;p33"/>
            <p:cNvSpPr txBox="1"/>
            <p:nvPr/>
          </p:nvSpPr>
          <p:spPr>
            <a:xfrm>
              <a:off x="5293201" y="2678680"/>
              <a:ext cx="10407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July</a:t>
              </a:r>
              <a:endParaRPr sz="700">
                <a:solidFill>
                  <a:srgbClr val="FFFFFF"/>
                </a:solidFill>
                <a:latin typeface="Raleway"/>
                <a:ea typeface="Raleway"/>
                <a:cs typeface="Raleway"/>
                <a:sym typeface="Raleway"/>
              </a:endParaRPr>
            </a:p>
          </p:txBody>
        </p:sp>
      </p:grpSp>
      <p:grpSp>
        <p:nvGrpSpPr>
          <p:cNvPr id="274" name="Google Shape;274;p33"/>
          <p:cNvGrpSpPr/>
          <p:nvPr/>
        </p:nvGrpSpPr>
        <p:grpSpPr>
          <a:xfrm>
            <a:off x="6415277" y="2678680"/>
            <a:ext cx="1029017" cy="1039006"/>
            <a:chOff x="6415277" y="2678680"/>
            <a:chExt cx="1029017" cy="1039006"/>
          </a:xfrm>
        </p:grpSpPr>
        <p:sp>
          <p:nvSpPr>
            <p:cNvPr id="275" name="Google Shape;275;p33"/>
            <p:cNvSpPr txBox="1"/>
            <p:nvPr/>
          </p:nvSpPr>
          <p:spPr>
            <a:xfrm>
              <a:off x="6415277" y="2856387"/>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Beta User testing</a:t>
              </a:r>
              <a:endParaRPr sz="900">
                <a:solidFill>
                  <a:srgbClr val="FFFFFF"/>
                </a:solidFill>
                <a:latin typeface="Lato"/>
                <a:ea typeface="Lato"/>
                <a:cs typeface="Lato"/>
                <a:sym typeface="Lato"/>
              </a:endParaRPr>
            </a:p>
          </p:txBody>
        </p:sp>
        <p:sp>
          <p:nvSpPr>
            <p:cNvPr id="276" name="Google Shape;276;p33"/>
            <p:cNvSpPr txBox="1"/>
            <p:nvPr/>
          </p:nvSpPr>
          <p:spPr>
            <a:xfrm>
              <a:off x="6415294"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August</a:t>
              </a:r>
              <a:endParaRPr sz="700">
                <a:solidFill>
                  <a:srgbClr val="FFFFFF"/>
                </a:solidFill>
                <a:latin typeface="Raleway"/>
                <a:ea typeface="Raleway"/>
                <a:cs typeface="Raleway"/>
                <a:sym typeface="Raleway"/>
              </a:endParaRPr>
            </a:p>
          </p:txBody>
        </p:sp>
      </p:grpSp>
      <p:grpSp>
        <p:nvGrpSpPr>
          <p:cNvPr id="277" name="Google Shape;277;p33"/>
          <p:cNvGrpSpPr/>
          <p:nvPr/>
        </p:nvGrpSpPr>
        <p:grpSpPr>
          <a:xfrm>
            <a:off x="7532731" y="2678680"/>
            <a:ext cx="1029011" cy="1039104"/>
            <a:chOff x="7532731" y="2678680"/>
            <a:chExt cx="1029011" cy="1039104"/>
          </a:xfrm>
        </p:grpSpPr>
        <p:sp>
          <p:nvSpPr>
            <p:cNvPr id="278" name="Google Shape;278;p33"/>
            <p:cNvSpPr txBox="1"/>
            <p:nvPr/>
          </p:nvSpPr>
          <p:spPr>
            <a:xfrm>
              <a:off x="7532731" y="2856484"/>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Rollout</a:t>
              </a:r>
              <a:endParaRPr sz="900">
                <a:solidFill>
                  <a:srgbClr val="FFFFFF"/>
                </a:solidFill>
                <a:latin typeface="Lato"/>
                <a:ea typeface="Lato"/>
                <a:cs typeface="Lato"/>
                <a:sym typeface="Lato"/>
              </a:endParaRPr>
            </a:p>
          </p:txBody>
        </p:sp>
        <p:sp>
          <p:nvSpPr>
            <p:cNvPr id="279" name="Google Shape;279;p33"/>
            <p:cNvSpPr txBox="1"/>
            <p:nvPr/>
          </p:nvSpPr>
          <p:spPr>
            <a:xfrm>
              <a:off x="7532742"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NOV</a:t>
              </a:r>
              <a:endParaRPr sz="700">
                <a:solidFill>
                  <a:srgbClr val="FFFFFF"/>
                </a:solidFill>
                <a:latin typeface="Raleway"/>
                <a:ea typeface="Raleway"/>
                <a:cs typeface="Raleway"/>
                <a:sym typeface="Raleway"/>
              </a:endParaRPr>
            </a:p>
          </p:txBody>
        </p:sp>
      </p:grpSp>
      <p:grpSp>
        <p:nvGrpSpPr>
          <p:cNvPr id="280" name="Google Shape;280;p33"/>
          <p:cNvGrpSpPr/>
          <p:nvPr/>
        </p:nvGrpSpPr>
        <p:grpSpPr>
          <a:xfrm>
            <a:off x="4180373" y="2678680"/>
            <a:ext cx="1029024" cy="1039007"/>
            <a:chOff x="4180373" y="2678680"/>
            <a:chExt cx="1029024" cy="1039007"/>
          </a:xfrm>
        </p:grpSpPr>
        <p:sp>
          <p:nvSpPr>
            <p:cNvPr id="281" name="Google Shape;281;p33"/>
            <p:cNvSpPr txBox="1"/>
            <p:nvPr/>
          </p:nvSpPr>
          <p:spPr>
            <a:xfrm>
              <a:off x="4180373" y="2856387"/>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Testing</a:t>
              </a:r>
              <a:endParaRPr sz="900">
                <a:solidFill>
                  <a:srgbClr val="FFFFFF"/>
                </a:solidFill>
                <a:latin typeface="Lato"/>
                <a:ea typeface="Lato"/>
                <a:cs typeface="Lato"/>
                <a:sym typeface="Lato"/>
              </a:endParaRPr>
            </a:p>
          </p:txBody>
        </p:sp>
        <p:sp>
          <p:nvSpPr>
            <p:cNvPr id="282" name="Google Shape;282;p33"/>
            <p:cNvSpPr txBox="1"/>
            <p:nvPr/>
          </p:nvSpPr>
          <p:spPr>
            <a:xfrm>
              <a:off x="4180397"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June</a:t>
              </a:r>
              <a:endParaRPr sz="700">
                <a:solidFill>
                  <a:srgbClr val="FFFFFF"/>
                </a:solidFill>
                <a:latin typeface="Raleway"/>
                <a:ea typeface="Raleway"/>
                <a:cs typeface="Raleway"/>
                <a:sym typeface="Raleway"/>
              </a:endParaRPr>
            </a:p>
          </p:txBody>
        </p:sp>
      </p:grpSp>
      <p:grpSp>
        <p:nvGrpSpPr>
          <p:cNvPr id="283" name="Google Shape;283;p33"/>
          <p:cNvGrpSpPr/>
          <p:nvPr/>
        </p:nvGrpSpPr>
        <p:grpSpPr>
          <a:xfrm>
            <a:off x="3062921" y="2678680"/>
            <a:ext cx="1029028" cy="1039008"/>
            <a:chOff x="3062921" y="2678680"/>
            <a:chExt cx="1029028" cy="1039008"/>
          </a:xfrm>
        </p:grpSpPr>
        <p:sp>
          <p:nvSpPr>
            <p:cNvPr id="284" name="Google Shape;284;p33"/>
            <p:cNvSpPr txBox="1"/>
            <p:nvPr/>
          </p:nvSpPr>
          <p:spPr>
            <a:xfrm>
              <a:off x="3062921" y="2856388"/>
              <a:ext cx="1029000" cy="86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Development</a:t>
              </a:r>
              <a:endParaRPr sz="900">
                <a:solidFill>
                  <a:srgbClr val="FFFFFF"/>
                </a:solidFill>
                <a:latin typeface="Lato"/>
                <a:ea typeface="Lato"/>
                <a:cs typeface="Lato"/>
                <a:sym typeface="Lato"/>
              </a:endParaRPr>
            </a:p>
          </p:txBody>
        </p:sp>
        <p:sp>
          <p:nvSpPr>
            <p:cNvPr id="285" name="Google Shape;285;p33"/>
            <p:cNvSpPr txBox="1"/>
            <p:nvPr/>
          </p:nvSpPr>
          <p:spPr>
            <a:xfrm>
              <a:off x="3062949" y="2678680"/>
              <a:ext cx="1029000" cy="1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June</a:t>
              </a:r>
              <a:endParaRPr sz="700">
                <a:solidFill>
                  <a:srgbClr val="FFFFFF"/>
                </a:solidFill>
                <a:latin typeface="Raleway"/>
                <a:ea typeface="Raleway"/>
                <a:cs typeface="Raleway"/>
                <a:sym typeface="Raleway"/>
              </a:endParaRPr>
            </a:p>
          </p:txBody>
        </p:sp>
      </p:grpSp>
      <p:grpSp>
        <p:nvGrpSpPr>
          <p:cNvPr id="286" name="Google Shape;286;p33"/>
          <p:cNvGrpSpPr/>
          <p:nvPr/>
        </p:nvGrpSpPr>
        <p:grpSpPr>
          <a:xfrm>
            <a:off x="1945500" y="2678680"/>
            <a:ext cx="1029000" cy="1038995"/>
            <a:chOff x="1945500" y="2678680"/>
            <a:chExt cx="1029000" cy="1038995"/>
          </a:xfrm>
        </p:grpSpPr>
        <p:sp>
          <p:nvSpPr>
            <p:cNvPr id="287" name="Google Shape;287;p33"/>
            <p:cNvSpPr txBox="1"/>
            <p:nvPr/>
          </p:nvSpPr>
          <p:spPr>
            <a:xfrm>
              <a:off x="1945500" y="2856375"/>
              <a:ext cx="1029000" cy="8613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Design</a:t>
              </a:r>
              <a:endParaRPr sz="900">
                <a:solidFill>
                  <a:srgbClr val="FFFFFF"/>
                </a:solidFill>
                <a:latin typeface="Lato"/>
                <a:ea typeface="Lato"/>
                <a:cs typeface="Lato"/>
                <a:sym typeface="Lato"/>
              </a:endParaRPr>
            </a:p>
          </p:txBody>
        </p:sp>
        <p:sp>
          <p:nvSpPr>
            <p:cNvPr id="288" name="Google Shape;288;p33"/>
            <p:cNvSpPr txBox="1"/>
            <p:nvPr/>
          </p:nvSpPr>
          <p:spPr>
            <a:xfrm>
              <a:off x="1945500" y="2678680"/>
              <a:ext cx="1029000" cy="164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May</a:t>
              </a:r>
              <a:endParaRPr sz="700">
                <a:solidFill>
                  <a:srgbClr val="FFFFFF"/>
                </a:solidFill>
                <a:latin typeface="Raleway"/>
                <a:ea typeface="Raleway"/>
                <a:cs typeface="Raleway"/>
                <a:sym typeface="Raleway"/>
              </a:endParaRPr>
            </a:p>
          </p:txBody>
        </p:sp>
      </p:grpSp>
      <p:grpSp>
        <p:nvGrpSpPr>
          <p:cNvPr id="289" name="Google Shape;289;p33"/>
          <p:cNvGrpSpPr/>
          <p:nvPr/>
        </p:nvGrpSpPr>
        <p:grpSpPr>
          <a:xfrm>
            <a:off x="828040" y="2678680"/>
            <a:ext cx="1029012" cy="1039104"/>
            <a:chOff x="828040" y="2678680"/>
            <a:chExt cx="1029012" cy="1039104"/>
          </a:xfrm>
        </p:grpSpPr>
        <p:sp>
          <p:nvSpPr>
            <p:cNvPr id="290" name="Google Shape;290;p33"/>
            <p:cNvSpPr txBox="1"/>
            <p:nvPr/>
          </p:nvSpPr>
          <p:spPr>
            <a:xfrm>
              <a:off x="828040" y="2856484"/>
              <a:ext cx="1029000" cy="8613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research</a:t>
              </a:r>
              <a:endParaRPr sz="900">
                <a:solidFill>
                  <a:srgbClr val="FFFFFF"/>
                </a:solidFill>
                <a:latin typeface="Lato"/>
                <a:ea typeface="Lato"/>
                <a:cs typeface="Lato"/>
                <a:sym typeface="Lato"/>
              </a:endParaRPr>
            </a:p>
          </p:txBody>
        </p:sp>
        <p:sp>
          <p:nvSpPr>
            <p:cNvPr id="291" name="Google Shape;291;p33"/>
            <p:cNvSpPr txBox="1"/>
            <p:nvPr/>
          </p:nvSpPr>
          <p:spPr>
            <a:xfrm>
              <a:off x="828052" y="2678680"/>
              <a:ext cx="1029000" cy="164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MAY</a:t>
              </a:r>
              <a:endParaRPr sz="700">
                <a:solidFill>
                  <a:srgbClr val="FFFFFF"/>
                </a:solidFill>
                <a:latin typeface="Raleway"/>
                <a:ea typeface="Raleway"/>
                <a:cs typeface="Raleway"/>
                <a:sym typeface="Raleway"/>
              </a:endParaRPr>
            </a:p>
          </p:txBody>
        </p:sp>
      </p:grpSp>
      <p:grpSp>
        <p:nvGrpSpPr>
          <p:cNvPr id="292" name="Google Shape;292;p33"/>
          <p:cNvGrpSpPr/>
          <p:nvPr/>
        </p:nvGrpSpPr>
        <p:grpSpPr>
          <a:xfrm>
            <a:off x="3062590" y="2041983"/>
            <a:ext cx="1368114" cy="1312853"/>
            <a:chOff x="3588475" y="2010171"/>
            <a:chExt cx="1318664" cy="1265400"/>
          </a:xfrm>
        </p:grpSpPr>
        <p:sp>
          <p:nvSpPr>
            <p:cNvPr id="293" name="Google Shape;293;p33"/>
            <p:cNvSpPr/>
            <p:nvPr/>
          </p:nvSpPr>
          <p:spPr>
            <a:xfrm>
              <a:off x="3588475" y="2010171"/>
              <a:ext cx="1265400" cy="1265400"/>
            </a:xfrm>
            <a:prstGeom prst="blockArc">
              <a:avLst>
                <a:gd fmla="val 10800000" name="adj1"/>
                <a:gd fmla="val 21145742" name="adj2"/>
                <a:gd fmla="val 4708"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3"/>
            <p:cNvSpPr/>
            <p:nvPr/>
          </p:nvSpPr>
          <p:spPr>
            <a:xfrm rot="10264840">
              <a:off x="4745726" y="2501027"/>
              <a:ext cx="150925" cy="143128"/>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33"/>
          <p:cNvGrpSpPr/>
          <p:nvPr/>
        </p:nvGrpSpPr>
        <p:grpSpPr>
          <a:xfrm rot="10800000">
            <a:off x="3841288" y="3035640"/>
            <a:ext cx="1368114" cy="1312853"/>
            <a:chOff x="3588475" y="2010171"/>
            <a:chExt cx="1318664" cy="1265400"/>
          </a:xfrm>
        </p:grpSpPr>
        <p:sp>
          <p:nvSpPr>
            <p:cNvPr id="296" name="Google Shape;296;p33"/>
            <p:cNvSpPr/>
            <p:nvPr/>
          </p:nvSpPr>
          <p:spPr>
            <a:xfrm>
              <a:off x="3588475" y="2010171"/>
              <a:ext cx="1265400" cy="1265400"/>
            </a:xfrm>
            <a:prstGeom prst="blockArc">
              <a:avLst>
                <a:gd fmla="val 10800000" name="adj1"/>
                <a:gd fmla="val 21145742" name="adj2"/>
                <a:gd fmla="val 4708" name="adj3"/>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3"/>
            <p:cNvSpPr/>
            <p:nvPr/>
          </p:nvSpPr>
          <p:spPr>
            <a:xfrm rot="10264840">
              <a:off x="4745726" y="2501027"/>
              <a:ext cx="150925" cy="143128"/>
            </a:xfrm>
            <a:prstGeom prst="triangle">
              <a:avLst>
                <a:gd fmla="val 50000"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33"/>
          <p:cNvSpPr txBox="1"/>
          <p:nvPr/>
        </p:nvSpPr>
        <p:spPr>
          <a:xfrm>
            <a:off x="5177925" y="1831550"/>
            <a:ext cx="1368000" cy="63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Current stage:</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Prototype</a:t>
            </a:r>
            <a:endParaRPr>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34"/>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 :D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43" name="Shape 143"/>
        <p:cNvGrpSpPr/>
        <p:nvPr/>
      </p:nvGrpSpPr>
      <p:grpSpPr>
        <a:xfrm>
          <a:off x="0" y="0"/>
          <a:ext cx="0" cy="0"/>
          <a:chOff x="0" y="0"/>
          <a:chExt cx="0" cy="0"/>
        </a:xfrm>
      </p:grpSpPr>
      <p:sp>
        <p:nvSpPr>
          <p:cNvPr id="144" name="Google Shape;144;p18"/>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45" name="Google Shape;145;p18"/>
          <p:cNvSpPr txBox="1"/>
          <p:nvPr>
            <p:ph idx="4294967295" type="subTitle"/>
          </p:nvPr>
        </p:nvSpPr>
        <p:spPr>
          <a:xfrm>
            <a:off x="4542975" y="1376352"/>
            <a:ext cx="4080000" cy="3252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FFFF"/>
                </a:solidFill>
                <a:hlinkClick action="ppaction://hlinksldjump" r:id="rId3"/>
              </a:rPr>
              <a:t>The Problem</a:t>
            </a:r>
            <a:endParaRPr sz="1600">
              <a:solidFill>
                <a:srgbClr val="FFFFFF"/>
              </a:solidFill>
            </a:endParaRPr>
          </a:p>
          <a:p>
            <a:pPr indent="0" lvl="0" marL="0" rtl="0" algn="l">
              <a:lnSpc>
                <a:spcPct val="115000"/>
              </a:lnSpc>
              <a:spcBef>
                <a:spcPts val="1600"/>
              </a:spcBef>
              <a:spcAft>
                <a:spcPts val="0"/>
              </a:spcAft>
              <a:buNone/>
            </a:pPr>
            <a:r>
              <a:rPr lang="en" sz="1600" u="sng">
                <a:solidFill>
                  <a:srgbClr val="FFFFFF"/>
                </a:solidFill>
                <a:hlinkClick action="ppaction://hlinksldjump" r:id="rId4"/>
              </a:rPr>
              <a:t>Solution Proposal</a:t>
            </a:r>
            <a:endParaRPr sz="1600">
              <a:solidFill>
                <a:srgbClr val="FFFFFF"/>
              </a:solidFill>
            </a:endParaRPr>
          </a:p>
          <a:p>
            <a:pPr indent="0" lvl="0" marL="0" rtl="0" algn="l">
              <a:lnSpc>
                <a:spcPct val="115000"/>
              </a:lnSpc>
              <a:spcBef>
                <a:spcPts val="1600"/>
              </a:spcBef>
              <a:spcAft>
                <a:spcPts val="0"/>
              </a:spcAft>
              <a:buNone/>
            </a:pPr>
            <a:r>
              <a:rPr lang="en" sz="1600" u="sng">
                <a:solidFill>
                  <a:srgbClr val="FFFFFF"/>
                </a:solidFill>
                <a:hlinkClick action="ppaction://hlinksldjump" r:id="rId5"/>
              </a:rPr>
              <a:t>Wireframes</a:t>
            </a:r>
            <a:endParaRPr sz="1600">
              <a:solidFill>
                <a:srgbClr val="FFFFFF"/>
              </a:solidFill>
            </a:endParaRPr>
          </a:p>
          <a:p>
            <a:pPr indent="0" lvl="0" marL="0" rtl="0" algn="l">
              <a:lnSpc>
                <a:spcPct val="115000"/>
              </a:lnSpc>
              <a:spcBef>
                <a:spcPts val="1600"/>
              </a:spcBef>
              <a:spcAft>
                <a:spcPts val="0"/>
              </a:spcAft>
              <a:buNone/>
            </a:pPr>
            <a:r>
              <a:rPr lang="en" sz="1600" u="sng">
                <a:solidFill>
                  <a:srgbClr val="FFFFFF"/>
                </a:solidFill>
                <a:hlinkClick action="ppaction://hlinksldjump" r:id="rId6"/>
              </a:rPr>
              <a:t>Next Steps</a:t>
            </a:r>
            <a:endParaRPr sz="1600">
              <a:solidFill>
                <a:srgbClr val="FFFFFF"/>
              </a:solidFill>
            </a:endParaRPr>
          </a:p>
          <a:p>
            <a:pPr indent="0" lvl="0" marL="0" rtl="0" algn="l">
              <a:spcBef>
                <a:spcPts val="1600"/>
              </a:spcBef>
              <a:spcAft>
                <a:spcPts val="1600"/>
              </a:spcAft>
              <a:buNone/>
            </a:pPr>
            <a:r>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9" name="Shape 149"/>
        <p:cNvGrpSpPr/>
        <p:nvPr/>
      </p:nvGrpSpPr>
      <p:grpSpPr>
        <a:xfrm>
          <a:off x="0" y="0"/>
          <a:ext cx="0" cy="0"/>
          <a:chOff x="0" y="0"/>
          <a:chExt cx="0" cy="0"/>
        </a:xfrm>
      </p:grpSpPr>
      <p:sp>
        <p:nvSpPr>
          <p:cNvPr id="150" name="Google Shape;150;p1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Problem statement</a:t>
            </a:r>
            <a:endParaRPr sz="3000"/>
          </a:p>
        </p:txBody>
      </p:sp>
      <p:sp>
        <p:nvSpPr>
          <p:cNvPr id="156" name="Google Shape;156;p20"/>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b="1" lang="en" sz="1600">
                <a:solidFill>
                  <a:schemeClr val="dk1"/>
                </a:solidFill>
              </a:rPr>
              <a:t>Since cases in Mumbai are increasing rapidly and with BEST transport functioning in the city, it has become difficult to cope up with fighting the virus, people need to travel, and public transport is the lifeline of the Mumbai.</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62" name="Google Shape;162;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Prototype Route</a:t>
            </a:r>
            <a:endParaRPr sz="3000"/>
          </a:p>
          <a:p>
            <a:pPr indent="0" lvl="0" marL="0" rtl="0" algn="l">
              <a:spcBef>
                <a:spcPts val="0"/>
              </a:spcBef>
              <a:spcAft>
                <a:spcPts val="0"/>
              </a:spcAft>
              <a:buNone/>
            </a:pPr>
            <a:r>
              <a:t/>
            </a:r>
            <a:endParaRPr b="0" sz="3000"/>
          </a:p>
        </p:txBody>
      </p:sp>
      <p:sp>
        <p:nvSpPr>
          <p:cNvPr id="163" name="Google Shape;163;p21"/>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We have done research and found a bus route that is both, used by people and affected by COVID19</a:t>
            </a:r>
            <a:endParaRPr sz="1300"/>
          </a:p>
        </p:txBody>
      </p:sp>
      <p:pic>
        <p:nvPicPr>
          <p:cNvPr id="164" name="Google Shape;164;p21" title="Risk Factor"/>
          <p:cNvPicPr preferRelativeResize="0"/>
          <p:nvPr/>
        </p:nvPicPr>
        <p:blipFill>
          <a:blip r:embed="rId3">
            <a:alphaModFix/>
          </a:blip>
          <a:stretch>
            <a:fillRect/>
          </a:stretch>
        </p:blipFill>
        <p:spPr>
          <a:xfrm>
            <a:off x="4970469" y="1319762"/>
            <a:ext cx="3781899" cy="2804908"/>
          </a:xfrm>
          <a:prstGeom prst="rect">
            <a:avLst/>
          </a:prstGeom>
          <a:noFill/>
          <a:ln>
            <a:noFill/>
          </a:ln>
        </p:spPr>
      </p:pic>
      <p:sp>
        <p:nvSpPr>
          <p:cNvPr id="165" name="Google Shape;165;p21"/>
          <p:cNvSpPr txBox="1"/>
          <p:nvPr/>
        </p:nvSpPr>
        <p:spPr>
          <a:xfrm>
            <a:off x="5457425" y="3821825"/>
            <a:ext cx="3091200" cy="5562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Juhu  		    Santacruz        Bandra</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2"/>
          <p:cNvSpPr/>
          <p:nvPr/>
        </p:nvSpPr>
        <p:spPr>
          <a:xfrm rot="10592382">
            <a:off x="5513499" y="1379656"/>
            <a:ext cx="2689002" cy="2689002"/>
          </a:xfrm>
          <a:prstGeom prst="blockArc">
            <a:avLst>
              <a:gd fmla="val 2627839" name="adj1"/>
              <a:gd fmla="val 5880699" name="adj2"/>
              <a:gd fmla="val 7985" name="adj3"/>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Crowdsourcing data is difficult</a:t>
            </a:r>
            <a:endParaRPr sz="3000"/>
          </a:p>
        </p:txBody>
      </p:sp>
      <p:sp>
        <p:nvSpPr>
          <p:cNvPr id="172" name="Google Shape;172;p22"/>
          <p:cNvSpPr txBox="1"/>
          <p:nvPr>
            <p:ph idx="1" type="subTitle"/>
          </p:nvPr>
        </p:nvSpPr>
        <p:spPr>
          <a:xfrm>
            <a:off x="724950" y="3313925"/>
            <a:ext cx="30684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Relying on human reports for too long is not feasible</a:t>
            </a:r>
            <a:endParaRPr sz="1300"/>
          </a:p>
        </p:txBody>
      </p:sp>
      <p:sp>
        <p:nvSpPr>
          <p:cNvPr id="173" name="Google Shape;173;p22"/>
          <p:cNvSpPr txBox="1"/>
          <p:nvPr>
            <p:ph idx="2" type="body"/>
          </p:nvPr>
        </p:nvSpPr>
        <p:spPr>
          <a:xfrm>
            <a:off x="6038550" y="2081288"/>
            <a:ext cx="1638900" cy="63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chemeClr val="dk1"/>
                </a:solidFill>
              </a:rPr>
              <a:t>82%</a:t>
            </a:r>
            <a:endParaRPr sz="3600">
              <a:solidFill>
                <a:schemeClr val="dk1"/>
              </a:solidFill>
            </a:endParaRPr>
          </a:p>
          <a:p>
            <a:pPr indent="0" lvl="0" marL="0" rtl="0" algn="ctr">
              <a:spcBef>
                <a:spcPts val="1600"/>
              </a:spcBef>
              <a:spcAft>
                <a:spcPts val="1600"/>
              </a:spcAft>
              <a:buNone/>
            </a:pPr>
            <a:r>
              <a:t/>
            </a:r>
            <a:endParaRPr b="1" sz="2400">
              <a:solidFill>
                <a:schemeClr val="dk1"/>
              </a:solidFill>
            </a:endParaRPr>
          </a:p>
        </p:txBody>
      </p:sp>
      <p:sp>
        <p:nvSpPr>
          <p:cNvPr id="174" name="Google Shape;174;p22"/>
          <p:cNvSpPr/>
          <p:nvPr/>
        </p:nvSpPr>
        <p:spPr>
          <a:xfrm>
            <a:off x="5513395" y="1379567"/>
            <a:ext cx="2688900" cy="2688900"/>
          </a:xfrm>
          <a:prstGeom prst="blockArc">
            <a:avLst>
              <a:gd fmla="val 16211102" name="adj1"/>
              <a:gd fmla="val 13367420" name="adj2"/>
              <a:gd fmla="val 7983"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2"/>
          <p:cNvSpPr txBox="1"/>
          <p:nvPr>
            <p:ph idx="2" type="body"/>
          </p:nvPr>
        </p:nvSpPr>
        <p:spPr>
          <a:xfrm>
            <a:off x="5877325" y="2715978"/>
            <a:ext cx="1961100" cy="984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200"/>
              <a:t>Of people are concerned about COVID and would definitely report others in real time</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79" name="Shape 179"/>
        <p:cNvGrpSpPr/>
        <p:nvPr/>
      </p:nvGrpSpPr>
      <p:grpSpPr>
        <a:xfrm>
          <a:off x="0" y="0"/>
          <a:ext cx="0" cy="0"/>
          <a:chOff x="0" y="0"/>
          <a:chExt cx="0" cy="0"/>
        </a:xfrm>
      </p:grpSpPr>
      <p:sp>
        <p:nvSpPr>
          <p:cNvPr id="180" name="Google Shape;180;p2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Proposal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description</a:t>
            </a:r>
            <a:endParaRPr/>
          </a:p>
        </p:txBody>
      </p:sp>
      <p:sp>
        <p:nvSpPr>
          <p:cNvPr id="186" name="Google Shape;186;p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600"/>
              </a:spcAft>
              <a:buNone/>
            </a:pPr>
            <a:r>
              <a:rPr lang="en" sz="1400"/>
              <a:t>We will collect reports on mask and coughs, etc calculating the risk factor which is  allowing users to be aware of the situation inside the bus before entering.</a:t>
            </a:r>
            <a:br>
              <a:rPr lang="en" sz="1400"/>
            </a:br>
            <a:br>
              <a:rPr lang="en" sz="1400"/>
            </a:br>
            <a:r>
              <a:rPr lang="en" sz="1400"/>
              <a:t>Data is sensitive and will be stored on blockchain, computer vision will be used to train our ML model and in the future reports will not be necessary.</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2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Wireframes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